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58" r:id="rId1"/>
  </p:sldMasterIdLst>
  <p:notesMasterIdLst>
    <p:notesMasterId r:id="rId11"/>
  </p:notesMasterIdLst>
  <p:sldIdLst>
    <p:sldId id="290" r:id="rId2"/>
    <p:sldId id="276" r:id="rId3"/>
    <p:sldId id="318" r:id="rId4"/>
    <p:sldId id="320" r:id="rId5"/>
    <p:sldId id="321" r:id="rId6"/>
    <p:sldId id="322" r:id="rId7"/>
    <p:sldId id="323" r:id="rId8"/>
    <p:sldId id="324" r:id="rId9"/>
    <p:sldId id="325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21">
          <p15:clr>
            <a:srgbClr val="A4A3A4"/>
          </p15:clr>
        </p15:guide>
        <p15:guide id="4" pos="1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843"/>
    <p:restoredTop sz="95204"/>
  </p:normalViewPr>
  <p:slideViewPr>
    <p:cSldViewPr snapToGrid="0" snapToObjects="1">
      <p:cViewPr varScale="1">
        <p:scale>
          <a:sx n="96" d="100"/>
          <a:sy n="96" d="100"/>
        </p:scale>
        <p:origin x="1736" y="176"/>
      </p:cViewPr>
      <p:guideLst>
        <p:guide orient="horz" pos="2160"/>
        <p:guide pos="2880"/>
        <p:guide orient="horz" pos="21"/>
        <p:guide pos="1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B6B893-C221-3C4F-92BB-AB3EF07548EC}" type="datetimeFigureOut">
              <a:rPr lang="en-US" smtClean="0"/>
              <a:pPr/>
              <a:t>11/20/18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D9F7FD-2C7E-3744-AEC2-6C69758951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382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55BB331-19DE-49AC-976A-C0EC756840CF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6661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D9F7FD-2C7E-3744-AEC2-6C6975895172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549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55BB331-19DE-49AC-976A-C0EC756840C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316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55BB331-19DE-49AC-976A-C0EC756840C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3341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55BB331-19DE-49AC-976A-C0EC756840C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2319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55BB331-19DE-49AC-976A-C0EC756840C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7880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55BB331-19DE-49AC-976A-C0EC756840C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8227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55BB331-19DE-49AC-976A-C0EC756840C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4267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55BB331-19DE-49AC-976A-C0EC756840C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400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94835-E179-D348-B594-A1EF314DCF7D}" type="datetimeFigureOut">
              <a:rPr lang="en-US" smtClean="0"/>
              <a:pPr/>
              <a:t>11/20/18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94835-E179-D348-B594-A1EF314DCF7D}" type="datetimeFigureOut">
              <a:rPr lang="en-US" smtClean="0"/>
              <a:pPr/>
              <a:t>11/20/18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6B87-4DFE-2046-969D-8A7A7384A0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94835-E179-D348-B594-A1EF314DCF7D}" type="datetimeFigureOut">
              <a:rPr lang="en-US" smtClean="0"/>
              <a:pPr/>
              <a:t>11/20/18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6B87-4DFE-2046-969D-8A7A7384A0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94835-E179-D348-B594-A1EF314DCF7D}" type="datetimeFigureOut">
              <a:rPr lang="en-US" smtClean="0"/>
              <a:pPr/>
              <a:t>11/20/18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6B87-4DFE-2046-969D-8A7A7384A0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94835-E179-D348-B594-A1EF314DCF7D}" type="datetimeFigureOut">
              <a:rPr lang="en-US" smtClean="0"/>
              <a:pPr/>
              <a:t>11/20/18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6B87-4DFE-2046-969D-8A7A7384A0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94835-E179-D348-B594-A1EF314DCF7D}" type="datetimeFigureOut">
              <a:rPr lang="en-US" smtClean="0"/>
              <a:pPr/>
              <a:t>11/20/18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6B87-4DFE-2046-969D-8A7A7384A0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94835-E179-D348-B594-A1EF314DCF7D}" type="datetimeFigureOut">
              <a:rPr lang="en-US" smtClean="0"/>
              <a:pPr/>
              <a:t>11/20/18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6B87-4DFE-2046-969D-8A7A7384A0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94835-E179-D348-B594-A1EF314DCF7D}" type="datetimeFigureOut">
              <a:rPr lang="en-US" smtClean="0"/>
              <a:pPr/>
              <a:t>11/20/18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6B87-4DFE-2046-969D-8A7A7384A0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94835-E179-D348-B594-A1EF314DCF7D}" type="datetimeFigureOut">
              <a:rPr lang="en-US" smtClean="0"/>
              <a:pPr/>
              <a:t>11/20/18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6B87-4DFE-2046-969D-8A7A7384A0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94835-E179-D348-B594-A1EF314DCF7D}" type="datetimeFigureOut">
              <a:rPr lang="en-US" smtClean="0"/>
              <a:pPr/>
              <a:t>11/20/18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6B87-4DFE-2046-969D-8A7A7384A0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94835-E179-D348-B594-A1EF314DCF7D}" type="datetimeFigureOut">
              <a:rPr lang="en-US" smtClean="0"/>
              <a:pPr/>
              <a:t>11/20/18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6B87-4DFE-2046-969D-8A7A7384A0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94835-E179-D348-B594-A1EF314DCF7D}" type="datetimeFigureOut">
              <a:rPr lang="en-US" smtClean="0"/>
              <a:pPr/>
              <a:t>11/20/18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3C394835-E179-D348-B594-A1EF314DCF7D}" type="datetimeFigureOut">
              <a:rPr lang="en-US" smtClean="0"/>
              <a:pPr/>
              <a:t>11/20/18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A8946B87-4DFE-2046-969D-8A7A7384A0A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60" r:id="rId2"/>
    <p:sldLayoutId id="2147483861" r:id="rId3"/>
    <p:sldLayoutId id="2147483862" r:id="rId4"/>
    <p:sldLayoutId id="2147483863" r:id="rId5"/>
    <p:sldLayoutId id="2147483864" r:id="rId6"/>
    <p:sldLayoutId id="2147483865" r:id="rId7"/>
    <p:sldLayoutId id="2147483866" r:id="rId8"/>
    <p:sldLayoutId id="2147483867" r:id="rId9"/>
    <p:sldLayoutId id="2147483868" r:id="rId10"/>
    <p:sldLayoutId id="2147483869" r:id="rId11"/>
    <p:sldLayoutId id="214748387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ChangeArrowheads="1"/>
          </p:cNvSpPr>
          <p:nvPr/>
        </p:nvSpPr>
        <p:spPr bwMode="auto">
          <a:xfrm>
            <a:off x="3048000" y="609600"/>
            <a:ext cx="5486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br>
              <a:rPr lang="en-US" sz="4000" u="sng" dirty="0">
                <a:solidFill>
                  <a:schemeClr val="tx2"/>
                </a:solidFill>
              </a:rPr>
            </a:br>
            <a:endParaRPr lang="en-US" sz="2400" i="1" dirty="0">
              <a:solidFill>
                <a:schemeClr val="tx2"/>
              </a:solidFill>
            </a:endParaRPr>
          </a:p>
        </p:txBody>
      </p:sp>
      <p:sp>
        <p:nvSpPr>
          <p:cNvPr id="16387" name="Rectangle 5"/>
          <p:cNvSpPr>
            <a:spLocks noChangeArrowheads="1"/>
          </p:cNvSpPr>
          <p:nvPr/>
        </p:nvSpPr>
        <p:spPr bwMode="auto">
          <a:xfrm>
            <a:off x="914400" y="1807845"/>
            <a:ext cx="7620000" cy="24501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spcBef>
                <a:spcPct val="20000"/>
              </a:spcBef>
            </a:pPr>
            <a:endParaRPr lang="en-US" sz="2400" dirty="0"/>
          </a:p>
        </p:txBody>
      </p:sp>
      <p:pic>
        <p:nvPicPr>
          <p:cNvPr id="5" name="Picture 15" descr="CFAR Logo With Word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218" y="270510"/>
            <a:ext cx="1905000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4DEE6A53-531A-6945-889A-9865AF0DCE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3262" y="1888754"/>
            <a:ext cx="8042276" cy="858973"/>
          </a:xfrm>
        </p:spPr>
        <p:txBody>
          <a:bodyPr/>
          <a:lstStyle/>
          <a:p>
            <a:r>
              <a:rPr lang="en-US" sz="4000" b="1" dirty="0">
                <a:solidFill>
                  <a:schemeClr val="tx1"/>
                </a:solidFill>
              </a:rPr>
              <a:t>Protein Expression and Proteomics (PEP) Core Update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B1D639B-1ADA-9D46-9206-2B47328393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3964" y="3493443"/>
            <a:ext cx="8756072" cy="4343400"/>
          </a:xfrm>
        </p:spPr>
        <p:txBody>
          <a:bodyPr>
            <a:normAutofit/>
          </a:bodyPr>
          <a:lstStyle/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en-US" dirty="0">
                <a:solidFill>
                  <a:srgbClr val="000000"/>
                </a:solidFill>
              </a:rPr>
              <a:t>New Staff and Location</a:t>
            </a:r>
          </a:p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en-US" dirty="0">
                <a:solidFill>
                  <a:srgbClr val="000000"/>
                </a:solidFill>
              </a:rPr>
              <a:t>Expansion of current capabilities</a:t>
            </a:r>
          </a:p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en-US" dirty="0">
                <a:solidFill>
                  <a:srgbClr val="000000"/>
                </a:solidFill>
              </a:rPr>
              <a:t>Addition of new services offered</a:t>
            </a:r>
          </a:p>
        </p:txBody>
      </p:sp>
    </p:spTree>
    <p:extLst>
      <p:ext uri="{BB962C8B-B14F-4D97-AF65-F5344CB8AC3E}">
        <p14:creationId xmlns:p14="http://schemas.microsoft.com/office/powerpoint/2010/main" val="1680213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50862" y="1222625"/>
            <a:ext cx="8042276" cy="858973"/>
          </a:xfrm>
        </p:spPr>
        <p:txBody>
          <a:bodyPr/>
          <a:lstStyle/>
          <a:p>
            <a:r>
              <a:rPr lang="en-US" sz="4000" b="1" dirty="0">
                <a:solidFill>
                  <a:schemeClr val="tx1"/>
                </a:solidFill>
              </a:rPr>
              <a:t>PEP Core Goals Overview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DEC7381-5166-E24C-B5DD-96531A51EC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8655" y="2128839"/>
            <a:ext cx="8617527" cy="4343400"/>
          </a:xfrm>
        </p:spPr>
        <p:txBody>
          <a:bodyPr>
            <a:normAutofit lnSpcReduction="10000"/>
          </a:bodyPr>
          <a:lstStyle/>
          <a:p>
            <a:pPr>
              <a:buClr>
                <a:schemeClr val="tx1">
                  <a:lumMod val="65000"/>
                  <a:lumOff val="35000"/>
                </a:schemeClr>
              </a:buClr>
            </a:pPr>
            <a:r>
              <a:rPr lang="en-US" dirty="0">
                <a:solidFill>
                  <a:schemeClr val="tx1"/>
                </a:solidFill>
              </a:rPr>
              <a:t>Facilitate cloning, expression and purification of proteins of interest</a:t>
            </a:r>
          </a:p>
          <a:p>
            <a:pPr>
              <a:buClr>
                <a:schemeClr val="tx1">
                  <a:lumMod val="65000"/>
                  <a:lumOff val="35000"/>
                </a:schemeClr>
              </a:buClr>
            </a:pPr>
            <a:r>
              <a:rPr lang="en-US" dirty="0">
                <a:solidFill>
                  <a:schemeClr val="tx1"/>
                </a:solidFill>
              </a:rPr>
              <a:t>Maintain inventory of viral protein vectors and proteins for immediate use (have viral and cellular proteins ready for use – will list on website) </a:t>
            </a:r>
          </a:p>
          <a:p>
            <a:pPr>
              <a:buClr>
                <a:schemeClr val="tx1">
                  <a:lumMod val="65000"/>
                  <a:lumOff val="35000"/>
                </a:schemeClr>
              </a:buClr>
            </a:pPr>
            <a:r>
              <a:rPr lang="en-US" dirty="0">
                <a:solidFill>
                  <a:schemeClr val="tx1"/>
                </a:solidFill>
              </a:rPr>
              <a:t>Perform analysis of CFAR samples (including mass spectrometry, protein gels, western blot, and Luminex (BioPlex)-based analyses)   </a:t>
            </a:r>
          </a:p>
          <a:p>
            <a:pPr>
              <a:buClr>
                <a:schemeClr val="tx1">
                  <a:lumMod val="65000"/>
                  <a:lumOff val="35000"/>
                </a:schemeClr>
              </a:buClr>
            </a:pPr>
            <a:r>
              <a:rPr lang="en-US" dirty="0">
                <a:solidFill>
                  <a:schemeClr val="tx1"/>
                </a:solidFill>
              </a:rPr>
              <a:t>Provide advice in all aspects of protein production and analysis to  CFAR community (no cost) </a:t>
            </a:r>
          </a:p>
        </p:txBody>
      </p:sp>
      <p:pic>
        <p:nvPicPr>
          <p:cNvPr id="7" name="Picture 15" descr="CFAR Logo With Words">
            <a:extLst>
              <a:ext uri="{FF2B5EF4-FFF2-40B4-BE49-F238E27FC236}">
                <a16:creationId xmlns:a16="http://schemas.microsoft.com/office/drawing/2014/main" id="{B614765C-7901-3F42-9A31-802AC048AA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218" y="270510"/>
            <a:ext cx="1905000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93518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ChangeArrowheads="1"/>
          </p:cNvSpPr>
          <p:nvPr/>
        </p:nvSpPr>
        <p:spPr bwMode="auto">
          <a:xfrm>
            <a:off x="3048000" y="609600"/>
            <a:ext cx="5486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br>
              <a:rPr lang="en-US" sz="4000" u="sng" dirty="0">
                <a:solidFill>
                  <a:schemeClr val="tx2"/>
                </a:solidFill>
              </a:rPr>
            </a:br>
            <a:endParaRPr lang="en-US" sz="2400" i="1" dirty="0">
              <a:solidFill>
                <a:schemeClr val="tx2"/>
              </a:solidFill>
            </a:endParaRPr>
          </a:p>
        </p:txBody>
      </p:sp>
      <p:sp>
        <p:nvSpPr>
          <p:cNvPr id="16387" name="Rectangle 5"/>
          <p:cNvSpPr>
            <a:spLocks noChangeArrowheads="1"/>
          </p:cNvSpPr>
          <p:nvPr/>
        </p:nvSpPr>
        <p:spPr bwMode="auto">
          <a:xfrm>
            <a:off x="914400" y="1807845"/>
            <a:ext cx="7620000" cy="24501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spcBef>
                <a:spcPct val="20000"/>
              </a:spcBef>
            </a:pPr>
            <a:endParaRPr lang="en-US" sz="2400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DEE6A53-531A-6945-889A-9865AF0DCE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7007" y="1760473"/>
            <a:ext cx="8042276" cy="858973"/>
          </a:xfrm>
        </p:spPr>
        <p:txBody>
          <a:bodyPr/>
          <a:lstStyle/>
          <a:p>
            <a:r>
              <a:rPr lang="en-US" sz="4000" b="1" dirty="0">
                <a:solidFill>
                  <a:schemeClr val="tx1"/>
                </a:solidFill>
              </a:rPr>
              <a:t>Protein Expression and Proteomics (PEP) Core Update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B1D639B-1ADA-9D46-9206-2B47328393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2770469"/>
            <a:ext cx="8839200" cy="4343400"/>
          </a:xfrm>
        </p:spPr>
        <p:txBody>
          <a:bodyPr>
            <a:normAutofit/>
          </a:bodyPr>
          <a:lstStyle/>
          <a:p>
            <a:pPr marL="0" indent="0">
              <a:buClr>
                <a:schemeClr val="tx1">
                  <a:lumMod val="65000"/>
                  <a:lumOff val="35000"/>
                </a:schemeClr>
              </a:buClr>
              <a:buNone/>
            </a:pPr>
            <a:r>
              <a:rPr lang="en-US" u="sng" dirty="0">
                <a:solidFill>
                  <a:schemeClr val="accent2"/>
                </a:solidFill>
              </a:rPr>
              <a:t>New Location and Staff:</a:t>
            </a:r>
          </a:p>
          <a:p>
            <a:pPr>
              <a:buClr>
                <a:schemeClr val="tx1">
                  <a:lumMod val="65000"/>
                  <a:lumOff val="35000"/>
                </a:schemeClr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2"/>
                </a:solidFill>
              </a:rPr>
              <a:t>PEP Core Staff Scientist and main contact: </a:t>
            </a:r>
          </a:p>
          <a:p>
            <a:pPr marL="0" indent="0">
              <a:buClr>
                <a:schemeClr val="tx1">
                  <a:lumMod val="65000"/>
                  <a:lumOff val="35000"/>
                </a:schemeClr>
              </a:buClr>
              <a:buNone/>
            </a:pPr>
            <a:r>
              <a:rPr lang="en-US" dirty="0">
                <a:solidFill>
                  <a:schemeClr val="accent2"/>
                </a:solidFill>
              </a:rPr>
              <a:t>	Johanna Heideker, Ph.D.</a:t>
            </a:r>
          </a:p>
          <a:p>
            <a:pPr>
              <a:buClr>
                <a:schemeClr val="tx1">
                  <a:lumMod val="65000"/>
                  <a:lumOff val="35000"/>
                </a:schemeClr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2"/>
                </a:solidFill>
              </a:rPr>
              <a:t>New administrative assistant: </a:t>
            </a:r>
            <a:r>
              <a:rPr lang="en-US" dirty="0" err="1">
                <a:solidFill>
                  <a:schemeClr val="accent2"/>
                </a:solidFill>
              </a:rPr>
              <a:t>Jovelyn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Slivka</a:t>
            </a:r>
            <a:r>
              <a:rPr lang="en-US" dirty="0">
                <a:solidFill>
                  <a:schemeClr val="accent2"/>
                </a:solidFill>
              </a:rPr>
              <a:t>.</a:t>
            </a:r>
          </a:p>
          <a:p>
            <a:pPr>
              <a:buClr>
                <a:schemeClr val="tx1">
                  <a:lumMod val="65000"/>
                  <a:lumOff val="35000"/>
                </a:schemeClr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2"/>
                </a:solidFill>
              </a:rPr>
              <a:t>We are moving to the Immunology Building 115/116 Dec</a:t>
            </a:r>
          </a:p>
          <a:p>
            <a:pPr>
              <a:buClr>
                <a:schemeClr val="tx1">
                  <a:lumMod val="65000"/>
                  <a:lumOff val="35000"/>
                </a:schemeClr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2"/>
                </a:solidFill>
              </a:rPr>
              <a:t>New website content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3" name="Picture 2" descr="A person in a blue shirt and smiling at the camera&#13;&#10;&#13;&#10;Description automatically generated">
            <a:extLst>
              <a:ext uri="{FF2B5EF4-FFF2-40B4-BE49-F238E27FC236}">
                <a16:creationId xmlns:a16="http://schemas.microsoft.com/office/drawing/2014/main" id="{E2F3B2C4-4489-8F4F-953F-C93B98A2D7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57469" y="3292724"/>
            <a:ext cx="1052676" cy="1319068"/>
          </a:xfrm>
          <a:prstGeom prst="rect">
            <a:avLst/>
          </a:prstGeom>
        </p:spPr>
      </p:pic>
      <p:pic>
        <p:nvPicPr>
          <p:cNvPr id="9" name="Picture 15" descr="CFAR Logo With Words">
            <a:extLst>
              <a:ext uri="{FF2B5EF4-FFF2-40B4-BE49-F238E27FC236}">
                <a16:creationId xmlns:a16="http://schemas.microsoft.com/office/drawing/2014/main" id="{02361737-22AF-8C42-860D-7C13EE9CA2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218" y="270510"/>
            <a:ext cx="1905000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955676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ChangeArrowheads="1"/>
          </p:cNvSpPr>
          <p:nvPr/>
        </p:nvSpPr>
        <p:spPr bwMode="auto">
          <a:xfrm>
            <a:off x="3048000" y="609600"/>
            <a:ext cx="5486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br>
              <a:rPr lang="en-US" sz="4000" u="sng" dirty="0">
                <a:solidFill>
                  <a:schemeClr val="tx2"/>
                </a:solidFill>
              </a:rPr>
            </a:br>
            <a:endParaRPr lang="en-US" sz="2400" i="1" dirty="0">
              <a:solidFill>
                <a:schemeClr val="tx2"/>
              </a:solidFill>
            </a:endParaRPr>
          </a:p>
        </p:txBody>
      </p:sp>
      <p:sp>
        <p:nvSpPr>
          <p:cNvPr id="16387" name="Rectangle 5"/>
          <p:cNvSpPr>
            <a:spLocks noChangeArrowheads="1"/>
          </p:cNvSpPr>
          <p:nvPr/>
        </p:nvSpPr>
        <p:spPr bwMode="auto">
          <a:xfrm>
            <a:off x="914400" y="1783409"/>
            <a:ext cx="7620000" cy="24501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spcBef>
                <a:spcPct val="20000"/>
              </a:spcBef>
            </a:pPr>
            <a:endParaRPr lang="en-US" sz="2400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DEE6A53-531A-6945-889A-9865AF0DCE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1447800"/>
            <a:ext cx="8042276" cy="858973"/>
          </a:xfrm>
        </p:spPr>
        <p:txBody>
          <a:bodyPr/>
          <a:lstStyle/>
          <a:p>
            <a:r>
              <a:rPr lang="en-US" sz="4000" b="1" dirty="0">
                <a:solidFill>
                  <a:schemeClr val="tx1"/>
                </a:solidFill>
              </a:rPr>
              <a:t>PEP Core Update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B1D639B-1ADA-9D46-9206-2B47328393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461215"/>
            <a:ext cx="8042276" cy="43434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u="sng" dirty="0">
                <a:solidFill>
                  <a:srgbClr val="000000"/>
                </a:solidFill>
              </a:rPr>
              <a:t>Expansion of current capabilities:</a:t>
            </a:r>
          </a:p>
          <a:p>
            <a:pPr>
              <a:buClr>
                <a:schemeClr val="tx1">
                  <a:lumMod val="65000"/>
                  <a:lumOff val="35000"/>
                </a:schemeClr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2 new FPLC systems for protein production:</a:t>
            </a:r>
          </a:p>
          <a:p>
            <a:pPr marL="0" indent="0">
              <a:buClr>
                <a:schemeClr val="tx1">
                  <a:lumMod val="65000"/>
                  <a:lumOff val="35000"/>
                </a:schemeClr>
              </a:buClr>
              <a:buNone/>
            </a:pPr>
            <a:r>
              <a:rPr lang="en-US" sz="2000" dirty="0">
                <a:solidFill>
                  <a:srgbClr val="000000"/>
                </a:solidFill>
              </a:rPr>
              <a:t>	</a:t>
            </a:r>
            <a:r>
              <a:rPr lang="en-US" sz="2000" dirty="0" err="1">
                <a:solidFill>
                  <a:srgbClr val="000000"/>
                </a:solidFill>
              </a:rPr>
              <a:t>BioRad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DuoFlow</a:t>
            </a:r>
            <a:r>
              <a:rPr lang="en-US" sz="2000" dirty="0">
                <a:solidFill>
                  <a:srgbClr val="000000"/>
                </a:solidFill>
              </a:rPr>
              <a:t> and GE AKTA 950</a:t>
            </a:r>
          </a:p>
          <a:p>
            <a:pPr>
              <a:buClr>
                <a:schemeClr val="tx1">
                  <a:lumMod val="65000"/>
                  <a:lumOff val="35000"/>
                </a:schemeClr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Updating Bio-Rad (Luminex) with current software</a:t>
            </a:r>
          </a:p>
          <a:p>
            <a:pPr>
              <a:buClr>
                <a:schemeClr val="tx1">
                  <a:lumMod val="65000"/>
                  <a:lumOff val="35000"/>
                </a:schemeClr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Current MS Scripps at La Jolla, and now Florida</a:t>
            </a:r>
          </a:p>
          <a:p>
            <a:pPr>
              <a:buClr>
                <a:schemeClr val="tx1">
                  <a:lumMod val="65000"/>
                  <a:lumOff val="35000"/>
                </a:schemeClr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Discussions ongoing to secure additional mass spec time/instrumentation at Sanford Burnham </a:t>
            </a:r>
            <a:r>
              <a:rPr lang="en-US" dirty="0" err="1">
                <a:solidFill>
                  <a:srgbClr val="000000"/>
                </a:solidFill>
              </a:rPr>
              <a:t>Prebys</a:t>
            </a:r>
            <a:endParaRPr lang="en-US" dirty="0">
              <a:solidFill>
                <a:srgbClr val="000000"/>
              </a:solidFill>
            </a:endParaRPr>
          </a:p>
          <a:p>
            <a:pPr>
              <a:buClr>
                <a:schemeClr val="tx1">
                  <a:lumMod val="65000"/>
                  <a:lumOff val="35000"/>
                </a:schemeClr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Equipment grant from UCSD – CFAR for mass spec?</a:t>
            </a:r>
          </a:p>
        </p:txBody>
      </p:sp>
      <p:pic>
        <p:nvPicPr>
          <p:cNvPr id="8" name="Picture 15" descr="CFAR Logo With Words">
            <a:extLst>
              <a:ext uri="{FF2B5EF4-FFF2-40B4-BE49-F238E27FC236}">
                <a16:creationId xmlns:a16="http://schemas.microsoft.com/office/drawing/2014/main" id="{37F3E653-2EC7-DC4C-BF79-F1D75627B7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218" y="270510"/>
            <a:ext cx="1905000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089272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ChangeArrowheads="1"/>
          </p:cNvSpPr>
          <p:nvPr/>
        </p:nvSpPr>
        <p:spPr bwMode="auto">
          <a:xfrm>
            <a:off x="3048000" y="609600"/>
            <a:ext cx="5486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br>
              <a:rPr lang="en-US" sz="4000" u="sng" dirty="0">
                <a:solidFill>
                  <a:schemeClr val="tx2"/>
                </a:solidFill>
              </a:rPr>
            </a:br>
            <a:endParaRPr lang="en-US" sz="2400" i="1" dirty="0">
              <a:solidFill>
                <a:schemeClr val="tx2"/>
              </a:solidFill>
            </a:endParaRPr>
          </a:p>
        </p:txBody>
      </p:sp>
      <p:sp>
        <p:nvSpPr>
          <p:cNvPr id="16387" name="Rectangle 5"/>
          <p:cNvSpPr>
            <a:spLocks noChangeArrowheads="1"/>
          </p:cNvSpPr>
          <p:nvPr/>
        </p:nvSpPr>
        <p:spPr bwMode="auto">
          <a:xfrm>
            <a:off x="914400" y="1807845"/>
            <a:ext cx="7620000" cy="24501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spcBef>
                <a:spcPct val="20000"/>
              </a:spcBef>
            </a:pPr>
            <a:endParaRPr lang="en-US" sz="2400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B1D639B-1ADA-9D46-9206-2B47328393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2124" y="2462487"/>
            <a:ext cx="8042276" cy="4343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dirty="0">
                <a:solidFill>
                  <a:srgbClr val="000000"/>
                </a:solidFill>
              </a:rPr>
              <a:t>Addition of New Services:</a:t>
            </a:r>
          </a:p>
          <a:p>
            <a:pPr>
              <a:buClr>
                <a:schemeClr val="tx1">
                  <a:lumMod val="65000"/>
                  <a:lumOff val="35000"/>
                </a:schemeClr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Crystallography support services</a:t>
            </a:r>
          </a:p>
          <a:p>
            <a:pPr marL="0" indent="0">
              <a:buClr>
                <a:schemeClr val="tx1">
                  <a:lumMod val="65000"/>
                  <a:lumOff val="35000"/>
                </a:schemeClr>
              </a:buClr>
              <a:buNone/>
            </a:pPr>
            <a:r>
              <a:rPr lang="en-US" sz="1800" dirty="0">
                <a:solidFill>
                  <a:srgbClr val="000000"/>
                </a:solidFill>
              </a:rPr>
              <a:t>	In addition to providing structural biology-grade proteins we will 	provide automated crystal screening and data collection service 	at the Stanford beamline (SSRL).</a:t>
            </a:r>
          </a:p>
          <a:p>
            <a:pPr>
              <a:buClr>
                <a:schemeClr val="tx1">
                  <a:lumMod val="65000"/>
                  <a:lumOff val="35000"/>
                </a:schemeClr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Protein Posttranslational Modification analysis</a:t>
            </a:r>
          </a:p>
          <a:p>
            <a:pPr marL="0" indent="0">
              <a:buClr>
                <a:schemeClr val="tx1">
                  <a:lumMod val="65000"/>
                  <a:lumOff val="35000"/>
                </a:schemeClr>
              </a:buClr>
              <a:buNone/>
            </a:pPr>
            <a:r>
              <a:rPr lang="en-US" sz="1800" dirty="0">
                <a:solidFill>
                  <a:srgbClr val="000000"/>
                </a:solidFill>
              </a:rPr>
              <a:t>	Analysis will be performed via mass spec and or gel analysis 	including identification of phosphorylation and acetylation sites, 	analysis of chain specific ubiquitination, and neddylation. </a:t>
            </a:r>
          </a:p>
        </p:txBody>
      </p:sp>
      <p:pic>
        <p:nvPicPr>
          <p:cNvPr id="8" name="Picture 15" descr="CFAR Logo With Words">
            <a:extLst>
              <a:ext uri="{FF2B5EF4-FFF2-40B4-BE49-F238E27FC236}">
                <a16:creationId xmlns:a16="http://schemas.microsoft.com/office/drawing/2014/main" id="{24B58C2B-D3AC-964D-A82C-9AB86B54EE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218" y="270510"/>
            <a:ext cx="1905000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7BAF8177-D70C-C847-8EF1-973C626DBEEE}"/>
              </a:ext>
            </a:extLst>
          </p:cNvPr>
          <p:cNvSpPr txBox="1">
            <a:spLocks/>
          </p:cNvSpPr>
          <p:nvPr/>
        </p:nvSpPr>
        <p:spPr>
          <a:xfrm>
            <a:off x="550862" y="1447800"/>
            <a:ext cx="8042276" cy="858973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>
                <a:solidFill>
                  <a:schemeClr val="tx1"/>
                </a:solidFill>
              </a:rPr>
              <a:t>PEP Core Update</a:t>
            </a:r>
            <a:endParaRPr lang="en-US" sz="4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56855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ChangeArrowheads="1"/>
          </p:cNvSpPr>
          <p:nvPr/>
        </p:nvSpPr>
        <p:spPr bwMode="auto">
          <a:xfrm>
            <a:off x="3048000" y="609600"/>
            <a:ext cx="5486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br>
              <a:rPr lang="en-US" sz="4000" u="sng" dirty="0">
                <a:solidFill>
                  <a:schemeClr val="tx2"/>
                </a:solidFill>
              </a:rPr>
            </a:br>
            <a:endParaRPr lang="en-US" sz="2400" i="1" dirty="0">
              <a:solidFill>
                <a:schemeClr val="tx2"/>
              </a:solidFill>
            </a:endParaRPr>
          </a:p>
        </p:txBody>
      </p:sp>
      <p:sp>
        <p:nvSpPr>
          <p:cNvPr id="16387" name="Rectangle 5"/>
          <p:cNvSpPr>
            <a:spLocks noChangeArrowheads="1"/>
          </p:cNvSpPr>
          <p:nvPr/>
        </p:nvSpPr>
        <p:spPr bwMode="auto">
          <a:xfrm>
            <a:off x="914400" y="1807845"/>
            <a:ext cx="7620000" cy="24501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spcBef>
                <a:spcPct val="20000"/>
              </a:spcBef>
            </a:pPr>
            <a:endParaRPr lang="en-US" sz="2400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59A72F4E-9D29-784F-97A2-47D595178F65}"/>
              </a:ext>
            </a:extLst>
          </p:cNvPr>
          <p:cNvSpPr txBox="1">
            <a:spLocks/>
          </p:cNvSpPr>
          <p:nvPr/>
        </p:nvSpPr>
        <p:spPr>
          <a:xfrm>
            <a:off x="550862" y="1447800"/>
            <a:ext cx="8042276" cy="858973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>
                <a:solidFill>
                  <a:schemeClr val="tx1"/>
                </a:solidFill>
              </a:rPr>
              <a:t>PEP Core Update</a:t>
            </a: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852771A7-44D4-914F-9509-9900889052A6}"/>
              </a:ext>
            </a:extLst>
          </p:cNvPr>
          <p:cNvSpPr txBox="1">
            <a:spLocks/>
          </p:cNvSpPr>
          <p:nvPr/>
        </p:nvSpPr>
        <p:spPr>
          <a:xfrm>
            <a:off x="492124" y="2462487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itchFamily="18" charset="2"/>
              <a:buNone/>
            </a:pPr>
            <a:r>
              <a:rPr lang="en-US" u="sng" dirty="0">
                <a:solidFill>
                  <a:srgbClr val="000000"/>
                </a:solidFill>
              </a:rPr>
              <a:t>Addition of New Services:</a:t>
            </a:r>
          </a:p>
          <a:p>
            <a:pPr>
              <a:buClr>
                <a:schemeClr val="tx1">
                  <a:lumMod val="65000"/>
                  <a:lumOff val="35000"/>
                </a:schemeClr>
              </a:buClr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rgbClr val="000000"/>
                </a:solidFill>
              </a:rPr>
              <a:t>In-vivo</a:t>
            </a:r>
            <a:r>
              <a:rPr lang="en-US" dirty="0">
                <a:solidFill>
                  <a:srgbClr val="000000"/>
                </a:solidFill>
              </a:rPr>
              <a:t> functional activity/infectivity assays for screening new viral inhibitors</a:t>
            </a:r>
          </a:p>
          <a:p>
            <a:pPr marL="0" indent="0">
              <a:buClr>
                <a:schemeClr val="tx1">
                  <a:lumMod val="65000"/>
                  <a:lumOff val="35000"/>
                </a:schemeClr>
              </a:buClr>
              <a:buFont typeface="Wingdings 2" pitchFamily="18" charset="2"/>
              <a:buNone/>
            </a:pPr>
            <a:r>
              <a:rPr lang="en-US" sz="1800" dirty="0">
                <a:solidFill>
                  <a:srgbClr val="000000"/>
                </a:solidFill>
              </a:rPr>
              <a:t>	We are BSL3 certified and maintain an inventory of HIV and 	other viral clones to support cellular screening projects for new 	HIV inhibitors.</a:t>
            </a:r>
          </a:p>
          <a:p>
            <a:pPr>
              <a:buClr>
                <a:schemeClr val="tx1">
                  <a:lumMod val="65000"/>
                  <a:lumOff val="35000"/>
                </a:schemeClr>
              </a:buClr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rgbClr val="000000"/>
                </a:solidFill>
              </a:rPr>
              <a:t>In-vitro</a:t>
            </a:r>
            <a:r>
              <a:rPr lang="en-US" dirty="0">
                <a:solidFill>
                  <a:srgbClr val="000000"/>
                </a:solidFill>
              </a:rPr>
              <a:t> enzyme activity assays</a:t>
            </a:r>
          </a:p>
          <a:p>
            <a:pPr marL="0" indent="0">
              <a:buClr>
                <a:schemeClr val="tx1">
                  <a:lumMod val="65000"/>
                  <a:lumOff val="35000"/>
                </a:schemeClr>
              </a:buClr>
              <a:buFont typeface="Wingdings 2" pitchFamily="18" charset="2"/>
              <a:buNone/>
            </a:pPr>
            <a:r>
              <a:rPr lang="en-US" sz="1800" dirty="0">
                <a:solidFill>
                  <a:srgbClr val="000000"/>
                </a:solidFill>
              </a:rPr>
              <a:t>	A wide variety of activity / inhibitor screening assays targeting 	viral and host enzymes can be made available and co-developed 	with our expertise in protein purification, activity-based protein 	profiling, mass spectrometry, and automation equipment. </a:t>
            </a:r>
          </a:p>
        </p:txBody>
      </p:sp>
      <p:pic>
        <p:nvPicPr>
          <p:cNvPr id="11" name="Picture 15" descr="CFAR Logo With Words">
            <a:extLst>
              <a:ext uri="{FF2B5EF4-FFF2-40B4-BE49-F238E27FC236}">
                <a16:creationId xmlns:a16="http://schemas.microsoft.com/office/drawing/2014/main" id="{619D1B99-4510-8D4F-B2FD-558F515403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218" y="270510"/>
            <a:ext cx="1905000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521434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ChangeArrowheads="1"/>
          </p:cNvSpPr>
          <p:nvPr/>
        </p:nvSpPr>
        <p:spPr bwMode="auto">
          <a:xfrm>
            <a:off x="3048000" y="609600"/>
            <a:ext cx="5486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br>
              <a:rPr lang="en-US" sz="4000" u="sng" dirty="0">
                <a:solidFill>
                  <a:schemeClr val="tx2"/>
                </a:solidFill>
              </a:rPr>
            </a:br>
            <a:endParaRPr lang="en-US" sz="2400" i="1" dirty="0">
              <a:solidFill>
                <a:schemeClr val="tx2"/>
              </a:solidFill>
            </a:endParaRPr>
          </a:p>
        </p:txBody>
      </p:sp>
      <p:sp>
        <p:nvSpPr>
          <p:cNvPr id="16387" name="Rectangle 5"/>
          <p:cNvSpPr>
            <a:spLocks noChangeArrowheads="1"/>
          </p:cNvSpPr>
          <p:nvPr/>
        </p:nvSpPr>
        <p:spPr bwMode="auto">
          <a:xfrm>
            <a:off x="369371" y="1832577"/>
            <a:ext cx="8600458" cy="24501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spcBef>
                <a:spcPct val="20000"/>
              </a:spcBef>
            </a:pPr>
            <a:endParaRPr lang="en-US" sz="2400" dirty="0"/>
          </a:p>
        </p:txBody>
      </p:sp>
      <p:pic>
        <p:nvPicPr>
          <p:cNvPr id="5" name="Picture 15" descr="CFAR Logo With Word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9125"/>
            <a:ext cx="1905000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59A72F4E-9D29-784F-97A2-47D595178F65}"/>
              </a:ext>
            </a:extLst>
          </p:cNvPr>
          <p:cNvSpPr txBox="1">
            <a:spLocks/>
          </p:cNvSpPr>
          <p:nvPr/>
        </p:nvSpPr>
        <p:spPr>
          <a:xfrm>
            <a:off x="550862" y="1447800"/>
            <a:ext cx="8042276" cy="858973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solidFill>
                  <a:schemeClr val="tx1"/>
                </a:solidFill>
              </a:rPr>
              <a:t>PEP Core Activity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9113055-03DD-734D-9E5D-179C3475032C}"/>
              </a:ext>
            </a:extLst>
          </p:cNvPr>
          <p:cNvSpPr txBox="1"/>
          <p:nvPr/>
        </p:nvSpPr>
        <p:spPr>
          <a:xfrm>
            <a:off x="369371" y="2505670"/>
            <a:ext cx="8600458" cy="4352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Investigator										Project</a:t>
            </a:r>
          </a:p>
          <a:p>
            <a:endParaRPr lang="en-US" b="1" dirty="0"/>
          </a:p>
          <a:p>
            <a:r>
              <a:rPr lang="en-US" dirty="0"/>
              <a:t>Lewinski, Mary (UCSD)   			NIH			Mass spectrometry analysis 												of cells expressing HIV +/- 												accessory genes</a:t>
            </a:r>
          </a:p>
          <a:p>
            <a:endParaRPr lang="en-US" dirty="0"/>
          </a:p>
          <a:p>
            <a:r>
              <a:rPr lang="en-US" dirty="0"/>
              <a:t>Olson, Arthur J. (TSRI) 			 NIH 		Gag and capsid protein 													production for </a:t>
            </a:r>
            <a:r>
              <a:rPr lang="en-US" dirty="0" err="1"/>
              <a:t>SuFEX</a:t>
            </a:r>
            <a:r>
              <a:rPr lang="en-US" dirty="0"/>
              <a:t> 													screening  </a:t>
            </a:r>
          </a:p>
          <a:p>
            <a:endParaRPr lang="en-US" dirty="0"/>
          </a:p>
          <a:p>
            <a:r>
              <a:rPr lang="en-US" dirty="0"/>
              <a:t>Williamson, James &amp; </a:t>
            </a:r>
          </a:p>
          <a:p>
            <a:r>
              <a:rPr lang="en-US" dirty="0"/>
              <a:t>Torbett, Bruce Edward (TSRI)	 	 NIH 		Gag protein production &amp; 												mass spectrometry analysis 												of Gag cellular pulldowns 			 				</a:t>
            </a:r>
          </a:p>
        </p:txBody>
      </p:sp>
    </p:spTree>
    <p:extLst>
      <p:ext uri="{BB962C8B-B14F-4D97-AF65-F5344CB8AC3E}">
        <p14:creationId xmlns:p14="http://schemas.microsoft.com/office/powerpoint/2010/main" val="42620969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ChangeArrowheads="1"/>
          </p:cNvSpPr>
          <p:nvPr/>
        </p:nvSpPr>
        <p:spPr bwMode="auto">
          <a:xfrm>
            <a:off x="3048000" y="609600"/>
            <a:ext cx="5486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br>
              <a:rPr lang="en-US" sz="4000" u="sng" dirty="0">
                <a:solidFill>
                  <a:schemeClr val="tx2"/>
                </a:solidFill>
              </a:rPr>
            </a:br>
            <a:endParaRPr lang="en-US" sz="2400" i="1" dirty="0">
              <a:solidFill>
                <a:schemeClr val="tx2"/>
              </a:solidFill>
            </a:endParaRPr>
          </a:p>
        </p:txBody>
      </p:sp>
      <p:sp>
        <p:nvSpPr>
          <p:cNvPr id="16387" name="Rectangle 5"/>
          <p:cNvSpPr>
            <a:spLocks noChangeArrowheads="1"/>
          </p:cNvSpPr>
          <p:nvPr/>
        </p:nvSpPr>
        <p:spPr bwMode="auto">
          <a:xfrm>
            <a:off x="369371" y="1832577"/>
            <a:ext cx="8600458" cy="24501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spcBef>
                <a:spcPct val="20000"/>
              </a:spcBef>
            </a:pPr>
            <a:endParaRPr lang="en-US" sz="2400" dirty="0"/>
          </a:p>
        </p:txBody>
      </p:sp>
      <p:pic>
        <p:nvPicPr>
          <p:cNvPr id="5" name="Picture 15" descr="CFAR Logo With Word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9125"/>
            <a:ext cx="1905000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59A72F4E-9D29-784F-97A2-47D595178F65}"/>
              </a:ext>
            </a:extLst>
          </p:cNvPr>
          <p:cNvSpPr txBox="1">
            <a:spLocks/>
          </p:cNvSpPr>
          <p:nvPr/>
        </p:nvSpPr>
        <p:spPr>
          <a:xfrm>
            <a:off x="550862" y="1447800"/>
            <a:ext cx="8042276" cy="858973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solidFill>
                  <a:schemeClr val="tx1"/>
                </a:solidFill>
              </a:rPr>
              <a:t>PEP Core Activity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9113055-03DD-734D-9E5D-179C3475032C}"/>
              </a:ext>
            </a:extLst>
          </p:cNvPr>
          <p:cNvSpPr txBox="1"/>
          <p:nvPr/>
        </p:nvSpPr>
        <p:spPr>
          <a:xfrm>
            <a:off x="369371" y="2551837"/>
            <a:ext cx="860045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Investigator										Project</a:t>
            </a:r>
          </a:p>
          <a:p>
            <a:endParaRPr lang="en-US" b="1" dirty="0"/>
          </a:p>
          <a:p>
            <a:r>
              <a:rPr lang="en-US" dirty="0"/>
              <a:t>Heinz, Sven (UCSD) 			Dev Grant		Developing a genomic tool kit 											to study clinical responses to 												HIV infection and treatment 												Provided advice on the 													application and I am the co-												mentor on the application. Will 											provide CFAR support. </a:t>
            </a:r>
          </a:p>
          <a:p>
            <a:endParaRPr lang="en-US" dirty="0"/>
          </a:p>
          <a:p>
            <a:r>
              <a:rPr lang="nb-NO" dirty="0" err="1"/>
              <a:t>Deshmukh</a:t>
            </a:r>
            <a:r>
              <a:rPr lang="nb-NO" dirty="0"/>
              <a:t>, </a:t>
            </a:r>
            <a:r>
              <a:rPr lang="nb-NO" dirty="0" err="1"/>
              <a:t>Lalit</a:t>
            </a:r>
            <a:r>
              <a:rPr lang="nb-NO" dirty="0"/>
              <a:t> </a:t>
            </a:r>
            <a:r>
              <a:rPr lang="en-US" dirty="0"/>
              <a:t>(UCSD) 		Dev Grant		Biophysical characterization of 											the role of capsid-dependent 												restriction factor, </a:t>
            </a:r>
            <a:r>
              <a:rPr lang="en-US" dirty="0" err="1"/>
              <a:t>MxB</a:t>
            </a:r>
            <a:r>
              <a:rPr lang="en-US" dirty="0"/>
              <a:t>, in 													inhibition of HIV-1 uncoating. 												Advice and protein production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15840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ChangeArrowheads="1"/>
          </p:cNvSpPr>
          <p:nvPr/>
        </p:nvSpPr>
        <p:spPr bwMode="auto">
          <a:xfrm>
            <a:off x="3048000" y="609600"/>
            <a:ext cx="5486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br>
              <a:rPr lang="en-US" sz="4000" u="sng" dirty="0">
                <a:solidFill>
                  <a:schemeClr val="tx2"/>
                </a:solidFill>
              </a:rPr>
            </a:br>
            <a:endParaRPr lang="en-US" sz="2400" i="1" dirty="0">
              <a:solidFill>
                <a:schemeClr val="tx2"/>
              </a:solidFill>
            </a:endParaRPr>
          </a:p>
        </p:txBody>
      </p:sp>
      <p:sp>
        <p:nvSpPr>
          <p:cNvPr id="16387" name="Rectangle 5"/>
          <p:cNvSpPr>
            <a:spLocks noChangeArrowheads="1"/>
          </p:cNvSpPr>
          <p:nvPr/>
        </p:nvSpPr>
        <p:spPr bwMode="auto">
          <a:xfrm>
            <a:off x="369371" y="1832577"/>
            <a:ext cx="8600458" cy="24501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spcBef>
                <a:spcPct val="20000"/>
              </a:spcBef>
            </a:pPr>
            <a:endParaRPr lang="en-US" sz="2400" dirty="0"/>
          </a:p>
        </p:txBody>
      </p:sp>
      <p:pic>
        <p:nvPicPr>
          <p:cNvPr id="5" name="Picture 15" descr="CFAR Logo With Word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9125"/>
            <a:ext cx="1905000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59A72F4E-9D29-784F-97A2-47D595178F65}"/>
              </a:ext>
            </a:extLst>
          </p:cNvPr>
          <p:cNvSpPr txBox="1">
            <a:spLocks/>
          </p:cNvSpPr>
          <p:nvPr/>
        </p:nvSpPr>
        <p:spPr>
          <a:xfrm>
            <a:off x="550862" y="1462314"/>
            <a:ext cx="8042276" cy="858973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solidFill>
                  <a:schemeClr val="tx1"/>
                </a:solidFill>
              </a:rPr>
              <a:t>PEP Core Activity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9113055-03DD-734D-9E5D-179C3475032C}"/>
              </a:ext>
            </a:extLst>
          </p:cNvPr>
          <p:cNvSpPr txBox="1"/>
          <p:nvPr/>
        </p:nvSpPr>
        <p:spPr>
          <a:xfrm>
            <a:off x="369371" y="2551837"/>
            <a:ext cx="860045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Investigator										Project</a:t>
            </a:r>
          </a:p>
          <a:p>
            <a:endParaRPr lang="en-US" b="1" dirty="0"/>
          </a:p>
          <a:p>
            <a:r>
              <a:rPr lang="nb-NO" dirty="0" err="1"/>
              <a:t>Deshmukh</a:t>
            </a:r>
            <a:r>
              <a:rPr lang="nb-NO" dirty="0"/>
              <a:t>, </a:t>
            </a:r>
            <a:r>
              <a:rPr lang="nb-NO" dirty="0" err="1"/>
              <a:t>Lalit</a:t>
            </a:r>
            <a:r>
              <a:rPr lang="nb-NO" dirty="0"/>
              <a:t> </a:t>
            </a:r>
            <a:r>
              <a:rPr lang="en-US" dirty="0"/>
              <a:t>(UCSD) 	 	Gilead Scholar 	Targeting the transient dark 												state of HIV-1 nucleocapsid 												with small drug-like molecules.</a:t>
            </a:r>
          </a:p>
          <a:p>
            <a:r>
              <a:rPr lang="en-US" dirty="0"/>
              <a:t>											Mentor and protein production.</a:t>
            </a:r>
          </a:p>
          <a:p>
            <a:r>
              <a:rPr lang="en-US" dirty="0"/>
              <a:t>Kim, </a:t>
            </a:r>
            <a:r>
              <a:rPr lang="en-US" dirty="0" err="1"/>
              <a:t>Jeong</a:t>
            </a:r>
            <a:r>
              <a:rPr lang="en-US" dirty="0"/>
              <a:t> Ho</a:t>
            </a:r>
          </a:p>
          <a:p>
            <a:r>
              <a:rPr lang="en-US" dirty="0"/>
              <a:t>(</a:t>
            </a:r>
            <a:r>
              <a:rPr lang="en-US" dirty="0" err="1"/>
              <a:t>Xycrobe</a:t>
            </a:r>
            <a:r>
              <a:rPr lang="en-US" dirty="0"/>
              <a:t> </a:t>
            </a:r>
            <a:r>
              <a:rPr lang="en-US" dirty="0" err="1"/>
              <a:t>Therapeutics,JLAB</a:t>
            </a:r>
            <a:r>
              <a:rPr lang="en-US" dirty="0"/>
              <a:t>)		Company	Detection of cytokines in 													human sera using the Luminex. </a:t>
            </a:r>
          </a:p>
          <a:p>
            <a:r>
              <a:rPr lang="en-US" dirty="0"/>
              <a:t>			 				</a:t>
            </a:r>
          </a:p>
          <a:p>
            <a:r>
              <a:rPr lang="en-US" dirty="0"/>
              <a:t>Case, Jamie (Scripps Center 	Scripps Health	Detection of cytokines in </a:t>
            </a:r>
          </a:p>
          <a:p>
            <a:r>
              <a:rPr lang="en-US" dirty="0"/>
              <a:t>For Organ &amp; Cell Transplantation) 				chronic venous insufficiency </a:t>
            </a:r>
          </a:p>
          <a:p>
            <a:r>
              <a:rPr lang="en-US" dirty="0"/>
              <a:t>											using the Luminex. </a:t>
            </a:r>
          </a:p>
          <a:p>
            <a:r>
              <a:rPr lang="en-US" dirty="0"/>
              <a:t>						 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64430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4287</TotalTime>
  <Words>192</Words>
  <Application>Microsoft Macintosh PowerPoint</Application>
  <PresentationFormat>On-screen Show (4:3)</PresentationFormat>
  <Paragraphs>82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News Gothic MT</vt:lpstr>
      <vt:lpstr>Wingdings 2</vt:lpstr>
      <vt:lpstr>Breeze</vt:lpstr>
      <vt:lpstr>Protein Expression and Proteomics (PEP) Core Update</vt:lpstr>
      <vt:lpstr>PEP Core Goals Overview</vt:lpstr>
      <vt:lpstr>Protein Expression and Proteomics (PEP) Core Update</vt:lpstr>
      <vt:lpstr>PEP Core Update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California San Diego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Celsa Spina</dc:creator>
  <cp:lastModifiedBy>johanna Heideker</cp:lastModifiedBy>
  <cp:revision>105</cp:revision>
  <cp:lastPrinted>2014-06-18T23:51:37Z</cp:lastPrinted>
  <dcterms:created xsi:type="dcterms:W3CDTF">2012-02-24T22:53:10Z</dcterms:created>
  <dcterms:modified xsi:type="dcterms:W3CDTF">2018-11-20T23:56:41Z</dcterms:modified>
</cp:coreProperties>
</file>