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68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4876-9170-4F9F-BAE1-4C7941C8A0CD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D6A6-C094-4BC5-858E-BA4ACA47A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394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4876-9170-4F9F-BAE1-4C7941C8A0CD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D6A6-C094-4BC5-858E-BA4ACA47A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89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4876-9170-4F9F-BAE1-4C7941C8A0CD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D6A6-C094-4BC5-858E-BA4ACA47A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17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4876-9170-4F9F-BAE1-4C7941C8A0CD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D6A6-C094-4BC5-858E-BA4ACA47A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723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4876-9170-4F9F-BAE1-4C7941C8A0CD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D6A6-C094-4BC5-858E-BA4ACA47A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517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4876-9170-4F9F-BAE1-4C7941C8A0CD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D6A6-C094-4BC5-858E-BA4ACA47A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950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4876-9170-4F9F-BAE1-4C7941C8A0CD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D6A6-C094-4BC5-858E-BA4ACA47A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359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4876-9170-4F9F-BAE1-4C7941C8A0CD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D6A6-C094-4BC5-858E-BA4ACA47A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591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4876-9170-4F9F-BAE1-4C7941C8A0CD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D6A6-C094-4BC5-858E-BA4ACA47A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9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4876-9170-4F9F-BAE1-4C7941C8A0CD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D6A6-C094-4BC5-858E-BA4ACA47A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138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454876-9170-4F9F-BAE1-4C7941C8A0CD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81D6A6-C094-4BC5-858E-BA4ACA47A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6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54876-9170-4F9F-BAE1-4C7941C8A0CD}" type="datetimeFigureOut">
              <a:rPr lang="en-US" smtClean="0"/>
              <a:t>3/21/2017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81D6A6-C094-4BC5-858E-BA4ACA47AA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682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1189892" y="2209800"/>
            <a:ext cx="3610708" cy="738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200" b="1" dirty="0" smtClean="0">
                <a:solidFill>
                  <a:srgbClr val="0070C0"/>
                </a:solidFill>
                <a:latin typeface="Arial" charset="0"/>
              </a:rPr>
              <a:t>BD </a:t>
            </a:r>
            <a:r>
              <a:rPr lang="en-US" sz="1200" b="1" dirty="0" err="1" smtClean="0">
                <a:solidFill>
                  <a:srgbClr val="0070C0"/>
                </a:solidFill>
                <a:latin typeface="Arial" charset="0"/>
              </a:rPr>
              <a:t>FACSCanto</a:t>
            </a:r>
            <a:r>
              <a:rPr lang="en-US" sz="1200" b="1" dirty="0" smtClean="0">
                <a:solidFill>
                  <a:srgbClr val="0070C0"/>
                </a:solidFill>
                <a:latin typeface="Arial" charset="0"/>
              </a:rPr>
              <a:t> RUO - ORANGE </a:t>
            </a:r>
            <a:r>
              <a:rPr lang="en-US" sz="1000" b="1" dirty="0" smtClean="0">
                <a:latin typeface="Arial" charset="0"/>
              </a:rPr>
              <a:t>(Analyzer)</a:t>
            </a:r>
            <a:r>
              <a:rPr lang="en-US" sz="1000" b="1" dirty="0">
                <a:latin typeface="Arial" charset="0"/>
              </a:rPr>
              <a:t/>
            </a:r>
            <a:br>
              <a:rPr lang="en-US" sz="1000" b="1" dirty="0">
                <a:latin typeface="Arial" charset="0"/>
              </a:rPr>
            </a:br>
            <a:r>
              <a:rPr lang="en-US" sz="1000" b="1" dirty="0" smtClean="0">
                <a:latin typeface="Arial" charset="0"/>
              </a:rPr>
              <a:t>Lasers:  </a:t>
            </a:r>
            <a:r>
              <a:rPr lang="en-US" sz="1000" dirty="0" smtClean="0">
                <a:latin typeface="Arial" charset="0"/>
              </a:rPr>
              <a:t>Blue-488nm, Red-640nm, Violet-405nm</a:t>
            </a:r>
            <a:endParaRPr lang="en-US" sz="1000" dirty="0">
              <a:latin typeface="Arial" charset="0"/>
            </a:endParaRPr>
          </a:p>
          <a:p>
            <a:pPr marL="285750" indent="-91440" algn="l" eaLnBrk="1" hangingPunct="1">
              <a:buFont typeface="Arial" pitchFamily="34" charset="0"/>
              <a:buChar char="•"/>
            </a:pPr>
            <a:r>
              <a:rPr lang="en-US" sz="1000" dirty="0" smtClean="0">
                <a:latin typeface="Arial" charset="0"/>
              </a:rPr>
              <a:t>  up to 11 Colors </a:t>
            </a:r>
            <a:endParaRPr lang="en-US" sz="1000" dirty="0">
              <a:latin typeface="Arial" charset="0"/>
            </a:endParaRPr>
          </a:p>
          <a:p>
            <a:pPr marL="285750" indent="-91440" algn="l" eaLnBrk="1" hangingPunct="1">
              <a:buFont typeface="Arial" pitchFamily="34" charset="0"/>
              <a:buChar char="•"/>
            </a:pPr>
            <a:r>
              <a:rPr lang="en-US" sz="1000" dirty="0" smtClean="0">
                <a:latin typeface="Arial" charset="0"/>
              </a:rPr>
              <a:t>  96-well High Throughput System (HTS)</a:t>
            </a:r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8025" y="152400"/>
            <a:ext cx="2558175" cy="19186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52400"/>
            <a:ext cx="2554164" cy="19186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5181600" y="2209800"/>
            <a:ext cx="3657600" cy="738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21" tIns="45710" rIns="91421" bIns="4571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eaLnBrk="0" hangingPunct="0"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 algn="l" eaLnBrk="1" hangingPunct="1">
              <a:spcBef>
                <a:spcPct val="50000"/>
              </a:spcBef>
            </a:pPr>
            <a:r>
              <a:rPr lang="en-US" sz="1200" b="1" dirty="0" smtClean="0">
                <a:solidFill>
                  <a:srgbClr val="0070C0"/>
                </a:solidFill>
                <a:latin typeface="Arial" charset="0"/>
              </a:rPr>
              <a:t>BD </a:t>
            </a:r>
            <a:r>
              <a:rPr lang="en-US" sz="1200" b="1" dirty="0" err="1" smtClean="0">
                <a:solidFill>
                  <a:srgbClr val="0070C0"/>
                </a:solidFill>
                <a:latin typeface="Arial" charset="0"/>
              </a:rPr>
              <a:t>FACSCanto</a:t>
            </a:r>
            <a:r>
              <a:rPr lang="en-US" sz="1200" b="1" dirty="0" smtClean="0">
                <a:solidFill>
                  <a:srgbClr val="0070C0"/>
                </a:solidFill>
                <a:latin typeface="Arial" charset="0"/>
              </a:rPr>
              <a:t> RUO - GREEN </a:t>
            </a:r>
            <a:r>
              <a:rPr lang="en-US" sz="1000" b="1" dirty="0" smtClean="0">
                <a:latin typeface="Arial" charset="0"/>
              </a:rPr>
              <a:t>(Analyzer)</a:t>
            </a:r>
            <a:br>
              <a:rPr lang="en-US" sz="1000" b="1" dirty="0" smtClean="0">
                <a:latin typeface="Arial" charset="0"/>
              </a:rPr>
            </a:br>
            <a:r>
              <a:rPr lang="en-US" sz="1000" b="1" dirty="0" smtClean="0">
                <a:latin typeface="Arial" charset="0"/>
              </a:rPr>
              <a:t>Lasers:  </a:t>
            </a:r>
            <a:r>
              <a:rPr lang="en-US" sz="1000" dirty="0" smtClean="0">
                <a:latin typeface="Arial" charset="0"/>
              </a:rPr>
              <a:t>Blue-488nm, Red-640nm, Violet-405nm</a:t>
            </a:r>
          </a:p>
          <a:p>
            <a:pPr marL="285750" indent="-91440" algn="l" eaLnBrk="1" hangingPunct="1">
              <a:buFont typeface="Arial" pitchFamily="34" charset="0"/>
              <a:buChar char="•"/>
            </a:pPr>
            <a:r>
              <a:rPr lang="en-US" sz="1000" dirty="0" smtClean="0">
                <a:latin typeface="Arial" charset="0"/>
              </a:rPr>
              <a:t>  up to 11 Colors </a:t>
            </a:r>
          </a:p>
          <a:p>
            <a:pPr marL="285750" indent="-91440" algn="l" eaLnBrk="1" hangingPunct="1">
              <a:buFont typeface="Arial" pitchFamily="34" charset="0"/>
              <a:buChar char="•"/>
            </a:pPr>
            <a:r>
              <a:rPr lang="en-US" sz="1000" dirty="0" smtClean="0">
                <a:latin typeface="Arial" charset="0"/>
              </a:rPr>
              <a:t> Carousel Loader System </a:t>
            </a: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0648" y="3200400"/>
            <a:ext cx="2549352" cy="192906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3075"/>
          <p:cNvSpPr txBox="1">
            <a:spLocks noChangeArrowheads="1"/>
          </p:cNvSpPr>
          <p:nvPr/>
        </p:nvSpPr>
        <p:spPr>
          <a:xfrm>
            <a:off x="1143000" y="5257800"/>
            <a:ext cx="2971800" cy="1600438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lang="en-US" sz="1200" b="1" dirty="0" smtClean="0">
                <a:solidFill>
                  <a:srgbClr val="0070C0"/>
                </a:solidFill>
                <a:latin typeface="Arial" charset="0"/>
              </a:rPr>
              <a:t>BD </a:t>
            </a:r>
            <a:r>
              <a:rPr lang="en-US" sz="1200" b="1" dirty="0" err="1" smtClean="0">
                <a:solidFill>
                  <a:srgbClr val="0070C0"/>
                </a:solidFill>
                <a:latin typeface="Arial" charset="0"/>
              </a:rPr>
              <a:t>FACSAria</a:t>
            </a:r>
            <a:r>
              <a:rPr lang="en-US" sz="1200" b="1" dirty="0" smtClean="0">
                <a:solidFill>
                  <a:srgbClr val="0070C0"/>
                </a:solidFill>
                <a:latin typeface="Arial" charset="0"/>
              </a:rPr>
              <a:t> II </a:t>
            </a:r>
            <a:r>
              <a:rPr lang="en-US" sz="1000" b="1" dirty="0" smtClean="0">
                <a:latin typeface="Arial" charset="0"/>
              </a:rPr>
              <a:t>(High Speed Sorter)</a:t>
            </a:r>
            <a:br>
              <a:rPr lang="en-US" sz="1000" b="1" dirty="0" smtClean="0">
                <a:latin typeface="Arial" charset="0"/>
              </a:rPr>
            </a:br>
            <a:r>
              <a:rPr lang="en-US" sz="1000" b="1" dirty="0" smtClean="0">
                <a:latin typeface="Arial" charset="0"/>
              </a:rPr>
              <a:t>Lasers:  </a:t>
            </a:r>
            <a:r>
              <a:rPr lang="en-US" sz="1000" dirty="0" smtClean="0">
                <a:latin typeface="Arial" charset="0"/>
              </a:rPr>
              <a:t>Blue-488nm, YG-561 </a:t>
            </a:r>
            <a:r>
              <a:rPr lang="en-US" sz="1000" dirty="0" smtClean="0">
                <a:latin typeface="Arial" charset="0"/>
              </a:rPr>
              <a:t>nm, </a:t>
            </a:r>
            <a:r>
              <a:rPr lang="en-US" sz="1000" dirty="0" smtClean="0">
                <a:latin typeface="Arial" charset="0"/>
              </a:rPr>
              <a:t>Red-640nm, Violet-405nm</a:t>
            </a:r>
          </a:p>
          <a:p>
            <a:pPr marL="285750" indent="-91440">
              <a:buSzPct val="100000"/>
            </a:pPr>
            <a:r>
              <a:rPr lang="en-US" sz="1000" dirty="0" smtClean="0">
                <a:latin typeface="Arial" charset="0"/>
              </a:rPr>
              <a:t>  up to 11 Colors </a:t>
            </a:r>
          </a:p>
          <a:p>
            <a:pPr marL="285750" indent="-91440">
              <a:buSzPct val="100000"/>
            </a:pPr>
            <a:r>
              <a:rPr lang="en-US" sz="1000" dirty="0" smtClean="0">
                <a:latin typeface="Arial" charset="0"/>
              </a:rPr>
              <a:t>  Bulk Sorting (2 or 4-way sorting)</a:t>
            </a:r>
          </a:p>
          <a:p>
            <a:pPr marL="285750" indent="-91440">
              <a:buSzPct val="100000"/>
            </a:pPr>
            <a:r>
              <a:rPr lang="en-US" sz="1000" dirty="0" smtClean="0">
                <a:latin typeface="Arial" charset="0"/>
              </a:rPr>
              <a:t>  Clone Sorting (1 or more cells/well)</a:t>
            </a:r>
          </a:p>
          <a:p>
            <a:pPr marL="285750" indent="-91440">
              <a:buSzPct val="100000"/>
            </a:pPr>
            <a:r>
              <a:rPr lang="en-US" sz="1000" dirty="0" smtClean="0">
                <a:latin typeface="Arial" charset="0"/>
              </a:rPr>
              <a:t>  Biohazardous Sorting</a:t>
            </a:r>
          </a:p>
          <a:p>
            <a:pPr marL="285750" indent="-91440"/>
            <a:endParaRPr lang="en-US" sz="1500" dirty="0" smtClean="0">
              <a:latin typeface="Arial" charset="0"/>
            </a:endParaRPr>
          </a:p>
        </p:txBody>
      </p:sp>
      <p:pic>
        <p:nvPicPr>
          <p:cNvPr id="10" name="Picture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3200400"/>
            <a:ext cx="2565393" cy="191863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3075"/>
          <p:cNvSpPr txBox="1">
            <a:spLocks noChangeArrowheads="1"/>
          </p:cNvSpPr>
          <p:nvPr/>
        </p:nvSpPr>
        <p:spPr>
          <a:xfrm>
            <a:off x="5145104" y="5257800"/>
            <a:ext cx="3694096" cy="1169551"/>
          </a:xfrm>
          <a:prstGeom prst="rect">
            <a:avLst/>
          </a:prstGeom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50000"/>
              </a:spcBef>
              <a:buFont typeface="Arial" pitchFamily="34" charset="0"/>
              <a:buNone/>
            </a:pPr>
            <a:r>
              <a:rPr lang="en-US" sz="1200" b="1" dirty="0" err="1" smtClean="0">
                <a:solidFill>
                  <a:srgbClr val="0070C0"/>
                </a:solidFill>
                <a:latin typeface="Arial" charset="0"/>
              </a:rPr>
              <a:t>MoFlo</a:t>
            </a:r>
            <a:r>
              <a:rPr lang="en-US" sz="1200" b="1" dirty="0" smtClean="0">
                <a:solidFill>
                  <a:srgbClr val="0070C0"/>
                </a:solidFill>
                <a:latin typeface="Arial" charset="0"/>
              </a:rPr>
              <a:t> XDP </a:t>
            </a:r>
            <a:r>
              <a:rPr lang="en-US" sz="1000" b="1" dirty="0" smtClean="0">
                <a:latin typeface="Arial" charset="0"/>
              </a:rPr>
              <a:t>(High Speed Sorter)</a:t>
            </a:r>
            <a:br>
              <a:rPr lang="en-US" sz="1000" b="1" dirty="0" smtClean="0">
                <a:latin typeface="Arial" charset="0"/>
              </a:rPr>
            </a:br>
            <a:r>
              <a:rPr lang="en-US" sz="1000" b="1" dirty="0" smtClean="0">
                <a:latin typeface="Arial" charset="0"/>
              </a:rPr>
              <a:t>Lasers:  </a:t>
            </a:r>
            <a:r>
              <a:rPr lang="en-US" sz="1000" dirty="0" smtClean="0">
                <a:latin typeface="Arial" charset="0"/>
              </a:rPr>
              <a:t>Blue-488nm, </a:t>
            </a:r>
            <a:r>
              <a:rPr lang="en-US" sz="1000" smtClean="0">
                <a:latin typeface="Arial" charset="0"/>
              </a:rPr>
              <a:t>Red-640nm, UV-355nm</a:t>
            </a:r>
            <a:endParaRPr lang="en-US" sz="1000" dirty="0" smtClean="0">
              <a:latin typeface="Arial" charset="0"/>
            </a:endParaRPr>
          </a:p>
          <a:p>
            <a:pPr marL="285750" indent="-91440">
              <a:buSzPct val="100000"/>
            </a:pPr>
            <a:r>
              <a:rPr lang="en-US" sz="1000" dirty="0" smtClean="0">
                <a:latin typeface="Arial" charset="0"/>
              </a:rPr>
              <a:t>  up to </a:t>
            </a:r>
            <a:r>
              <a:rPr lang="en-US" sz="1000" dirty="0" smtClean="0">
                <a:latin typeface="Arial" charset="0"/>
              </a:rPr>
              <a:t>10 </a:t>
            </a:r>
            <a:r>
              <a:rPr lang="en-US" sz="1000" dirty="0" smtClean="0">
                <a:latin typeface="Arial" charset="0"/>
              </a:rPr>
              <a:t>Colors </a:t>
            </a:r>
          </a:p>
          <a:p>
            <a:pPr marL="285750" indent="-91440">
              <a:buSzPct val="100000"/>
            </a:pPr>
            <a:r>
              <a:rPr lang="en-US" sz="1000" dirty="0" smtClean="0">
                <a:latin typeface="Arial" charset="0"/>
              </a:rPr>
              <a:t>  Bulk Sorting (2 or 4-way sorting)</a:t>
            </a:r>
          </a:p>
          <a:p>
            <a:pPr marL="285750" indent="-91440">
              <a:buSzPct val="100000"/>
            </a:pPr>
            <a:r>
              <a:rPr lang="en-US" sz="1000" dirty="0" smtClean="0">
                <a:latin typeface="Arial" charset="0"/>
              </a:rPr>
              <a:t>  Clone Sorting (1 or more cells/well)</a:t>
            </a:r>
          </a:p>
          <a:p>
            <a:pPr marL="285750" indent="-91440">
              <a:buSzPct val="100000"/>
            </a:pPr>
            <a:r>
              <a:rPr lang="en-US" sz="1000" dirty="0" smtClean="0">
                <a:latin typeface="Arial" charset="0"/>
              </a:rPr>
              <a:t>  Biohazardous Sorting</a:t>
            </a:r>
          </a:p>
        </p:txBody>
      </p:sp>
    </p:spTree>
    <p:extLst>
      <p:ext uri="{BB962C8B-B14F-4D97-AF65-F5344CB8AC3E}">
        <p14:creationId xmlns:p14="http://schemas.microsoft.com/office/powerpoint/2010/main" val="4254588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31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TRambaldo</dc:creator>
  <cp:lastModifiedBy>Tara Rambaldo</cp:lastModifiedBy>
  <cp:revision>4</cp:revision>
  <dcterms:created xsi:type="dcterms:W3CDTF">2015-06-10T22:05:07Z</dcterms:created>
  <dcterms:modified xsi:type="dcterms:W3CDTF">2017-03-21T19:48:59Z</dcterms:modified>
</cp:coreProperties>
</file>